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 id="274" r:id="rId40"/>
    <p:sldId id="275" r:id="rId41"/>
    <p:sldId id="276" r:id="rId42"/>
    <p:sldId id="277" r:id="rId43"/>
    <p:sldId id="278" r:id="rId44"/>
    <p:sldId id="279" r:id="rId45"/>
    <p:sldId id="280" r:id="rId46"/>
    <p:sldId id="281" r:id="rId47"/>
    <p:sldId id="282" r:id="rId48"/>
    <p:sldId id="283" r:id="rId49"/>
    <p:sldId id="284" r:id="rId50"/>
    <p:sldId id="285" r:id="rId51"/>
    <p:sldId id="286" r:id="rId52"/>
    <p:sldId id="287" r:id="rId53"/>
    <p:sldId id="288" r:id="rId54"/>
    <p:sldId id="289" r:id="rId55"/>
    <p:sldId id="290" r:id="rId56"/>
    <p:sldId id="291" r:id="rId57"/>
    <p:sldId id="292" r:id="rId58"/>
    <p:sldId id="293" r:id="rId59"/>
    <p:sldId id="294" r:id="rId60"/>
    <p:sldId id="295" r:id="rId61"/>
    <p:sldId id="296" r:id="rId62"/>
    <p:sldId id="297" r:id="rId63"/>
    <p:sldId id="298" r:id="rId64"/>
    <p:sldId id="299" r:id="rId6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ondensed" charset="1" panose="02000000000000000000"/>
      <p:regular r:id="rId10"/>
    </p:embeddedFont>
    <p:embeddedFont>
      <p:font typeface="Roboto Condensed Bold" charset="1" panose="02000000000000000000"/>
      <p:regular r:id="rId11"/>
    </p:embeddedFont>
    <p:embeddedFont>
      <p:font typeface="Roboto Condensed Italics" charset="1" panose="02000000000000000000"/>
      <p:regular r:id="rId12"/>
    </p:embeddedFont>
    <p:embeddedFont>
      <p:font typeface="Roboto Condensed Bold Italics" charset="1" panose="02000000000000000000"/>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Open Sans Light" charset="1" panose="020B0306030504020204"/>
      <p:regular r:id="rId18"/>
    </p:embeddedFont>
    <p:embeddedFont>
      <p:font typeface="Open Sans Light Italics" charset="1" panose="020B0306030504020204"/>
      <p:regular r:id="rId19"/>
    </p:embeddedFont>
    <p:embeddedFont>
      <p:font typeface="Open Sans Ultra-Bold" charset="1" panose="00000000000000000000"/>
      <p:regular r:id="rId20"/>
    </p:embeddedFont>
    <p:embeddedFont>
      <p:font typeface="Open Sans Ultra-Bold Italics"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36" Target="slides/slide15.xml" Type="http://schemas.openxmlformats.org/officeDocument/2006/relationships/slide"/><Relationship Id="rId37" Target="slides/slide16.xml" Type="http://schemas.openxmlformats.org/officeDocument/2006/relationships/slide"/><Relationship Id="rId38" Target="slides/slide17.xml" Type="http://schemas.openxmlformats.org/officeDocument/2006/relationships/slide"/><Relationship Id="rId39" Target="slides/slide18.xml" Type="http://schemas.openxmlformats.org/officeDocument/2006/relationships/slide"/><Relationship Id="rId4" Target="theme/theme1.xml" Type="http://schemas.openxmlformats.org/officeDocument/2006/relationships/theme"/><Relationship Id="rId40" Target="slides/slide19.xml" Type="http://schemas.openxmlformats.org/officeDocument/2006/relationships/slide"/><Relationship Id="rId41" Target="slides/slide20.xml" Type="http://schemas.openxmlformats.org/officeDocument/2006/relationships/slide"/><Relationship Id="rId42" Target="slides/slide21.xml" Type="http://schemas.openxmlformats.org/officeDocument/2006/relationships/slide"/><Relationship Id="rId43" Target="slides/slide22.xml" Type="http://schemas.openxmlformats.org/officeDocument/2006/relationships/slide"/><Relationship Id="rId44" Target="slides/slide23.xml" Type="http://schemas.openxmlformats.org/officeDocument/2006/relationships/slide"/><Relationship Id="rId45" Target="slides/slide24.xml" Type="http://schemas.openxmlformats.org/officeDocument/2006/relationships/slide"/><Relationship Id="rId46" Target="slides/slide25.xml" Type="http://schemas.openxmlformats.org/officeDocument/2006/relationships/slide"/><Relationship Id="rId47" Target="slides/slide26.xml" Type="http://schemas.openxmlformats.org/officeDocument/2006/relationships/slide"/><Relationship Id="rId48" Target="slides/slide27.xml" Type="http://schemas.openxmlformats.org/officeDocument/2006/relationships/slide"/><Relationship Id="rId49" Target="slides/slide28.xml" Type="http://schemas.openxmlformats.org/officeDocument/2006/relationships/slide"/><Relationship Id="rId5" Target="tableStyles.xml" Type="http://schemas.openxmlformats.org/officeDocument/2006/relationships/tableStyles"/><Relationship Id="rId50" Target="slides/slide29.xml" Type="http://schemas.openxmlformats.org/officeDocument/2006/relationships/slide"/><Relationship Id="rId51" Target="slides/slide30.xml" Type="http://schemas.openxmlformats.org/officeDocument/2006/relationships/slide"/><Relationship Id="rId52" Target="slides/slide31.xml" Type="http://schemas.openxmlformats.org/officeDocument/2006/relationships/slide"/><Relationship Id="rId53" Target="slides/slide32.xml" Type="http://schemas.openxmlformats.org/officeDocument/2006/relationships/slide"/><Relationship Id="rId54" Target="slides/slide33.xml" Type="http://schemas.openxmlformats.org/officeDocument/2006/relationships/slide"/><Relationship Id="rId55" Target="slides/slide34.xml" Type="http://schemas.openxmlformats.org/officeDocument/2006/relationships/slide"/><Relationship Id="rId56" Target="slides/slide35.xml" Type="http://schemas.openxmlformats.org/officeDocument/2006/relationships/slide"/><Relationship Id="rId57" Target="slides/slide36.xml" Type="http://schemas.openxmlformats.org/officeDocument/2006/relationships/slide"/><Relationship Id="rId58" Target="slides/slide37.xml" Type="http://schemas.openxmlformats.org/officeDocument/2006/relationships/slide"/><Relationship Id="rId59" Target="slides/slide38.xml" Type="http://schemas.openxmlformats.org/officeDocument/2006/relationships/slide"/><Relationship Id="rId6" Target="fonts/font6.fntdata" Type="http://schemas.openxmlformats.org/officeDocument/2006/relationships/font"/><Relationship Id="rId60" Target="slides/slide39.xml" Type="http://schemas.openxmlformats.org/officeDocument/2006/relationships/slide"/><Relationship Id="rId61" Target="slides/slide40.xml" Type="http://schemas.openxmlformats.org/officeDocument/2006/relationships/slide"/><Relationship Id="rId62" Target="slides/slide41.xml" Type="http://schemas.openxmlformats.org/officeDocument/2006/relationships/slide"/><Relationship Id="rId63" Target="slides/slide42.xml" Type="http://schemas.openxmlformats.org/officeDocument/2006/relationships/slide"/><Relationship Id="rId64" Target="slides/slide43.xml" Type="http://schemas.openxmlformats.org/officeDocument/2006/relationships/slide"/><Relationship Id="rId65" Target="slides/slide44.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2.svg>
</file>

<file path=ppt/media/image3.jpeg>
</file>

<file path=ppt/media/image4.jpeg>
</file>

<file path=ppt/media/image5.png>
</file>

<file path=ppt/media/image6.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1.pn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2926113" y="-4777360"/>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917265" y="-8450056"/>
            <a:ext cx="17520116" cy="1752011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B3C8"/>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332240" y="0"/>
            <a:ext cx="8955760" cy="895576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4"/>
              <a:stretch>
                <a:fillRect l="-25046" t="0" r="-25046" b="0"/>
              </a:stretch>
            </a:blipFill>
          </p:spPr>
        </p:sp>
      </p:grpSp>
      <p:grpSp>
        <p:nvGrpSpPr>
          <p:cNvPr name="Group 8" id="8"/>
          <p:cNvGrpSpPr>
            <a:grpSpLocks noChangeAspect="true"/>
          </p:cNvGrpSpPr>
          <p:nvPr/>
        </p:nvGrpSpPr>
        <p:grpSpPr>
          <a:xfrm rot="0">
            <a:off x="8446077" y="2640449"/>
            <a:ext cx="4062386" cy="4062386"/>
            <a:chOff x="0" y="0"/>
            <a:chExt cx="6350000" cy="6350000"/>
          </a:xfrm>
        </p:grpSpPr>
        <p:sp>
          <p:nvSpPr>
            <p:cNvPr name="Freeform 9" id="9"/>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8DB3C8"/>
            </a:solidFill>
          </p:spPr>
        </p:sp>
        <p:sp>
          <p:nvSpPr>
            <p:cNvPr name="Freeform 10" id="10"/>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5"/>
              <a:stretch>
                <a:fillRect l="-25806" t="0" r="-44205" b="-13137"/>
              </a:stretch>
            </a:blipFill>
          </p:spPr>
        </p:sp>
      </p:grpSp>
      <p:sp>
        <p:nvSpPr>
          <p:cNvPr name="Freeform 11" id="11"/>
          <p:cNvSpPr/>
          <p:nvPr/>
        </p:nvSpPr>
        <p:spPr>
          <a:xfrm flipH="false" flipV="false" rot="9675324">
            <a:off x="-1523214" y="5006317"/>
            <a:ext cx="24228392" cy="8121818"/>
          </a:xfrm>
          <a:custGeom>
            <a:avLst/>
            <a:gdLst/>
            <a:ahLst/>
            <a:cxnLst/>
            <a:rect r="r" b="b" t="t" l="l"/>
            <a:pathLst>
              <a:path h="8121818" w="24228392">
                <a:moveTo>
                  <a:pt x="0" y="0"/>
                </a:moveTo>
                <a:lnTo>
                  <a:pt x="24228392" y="0"/>
                </a:lnTo>
                <a:lnTo>
                  <a:pt x="24228392" y="8121817"/>
                </a:lnTo>
                <a:lnTo>
                  <a:pt x="0" y="8121817"/>
                </a:lnTo>
                <a:lnTo>
                  <a:pt x="0" y="0"/>
                </a:lnTo>
                <a:close/>
              </a:path>
            </a:pathLst>
          </a:custGeom>
          <a:blipFill>
            <a:blip r:embed="rId6">
              <a:extLst>
                <a:ext uri="{96DAC541-7B7A-43D3-8B79-37D633B846F1}">
                  <asvg:svgBlip xmlns:asvg="http://schemas.microsoft.com/office/drawing/2016/SVG/main" r:embed="rId7"/>
                </a:ext>
              </a:extLst>
            </a:blip>
            <a:stretch>
              <a:fillRect l="0" t="-46918" r="0" b="0"/>
            </a:stretch>
          </a:blipFill>
        </p:spPr>
      </p:sp>
      <p:sp>
        <p:nvSpPr>
          <p:cNvPr name="TextBox 12" id="12"/>
          <p:cNvSpPr txBox="true"/>
          <p:nvPr/>
        </p:nvSpPr>
        <p:spPr>
          <a:xfrm rot="0">
            <a:off x="1028700" y="5901499"/>
            <a:ext cx="9254353"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Embedded and</a:t>
            </a:r>
          </a:p>
        </p:txBody>
      </p:sp>
      <p:sp>
        <p:nvSpPr>
          <p:cNvPr name="TextBox 13" id="13"/>
          <p:cNvSpPr txBox="true"/>
          <p:nvPr/>
        </p:nvSpPr>
        <p:spPr>
          <a:xfrm rot="0">
            <a:off x="1028700" y="7293329"/>
            <a:ext cx="11935013"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Specialized Systems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74934"/>
            <a:ext cx="9021638" cy="1464944"/>
          </a:xfrm>
          <a:prstGeom prst="rect">
            <a:avLst/>
          </a:prstGeom>
        </p:spPr>
        <p:txBody>
          <a:bodyPr anchor="t" rtlCol="false" tIns="0" lIns="0" bIns="0" rIns="0">
            <a:spAutoFit/>
          </a:bodyPr>
          <a:lstStyle/>
          <a:p>
            <a:pPr>
              <a:lnSpc>
                <a:spcPts val="5880"/>
              </a:lnSpc>
            </a:pPr>
            <a:r>
              <a:rPr lang="en-US" sz="4200">
                <a:solidFill>
                  <a:srgbClr val="D9EAF3"/>
                </a:solidFill>
                <a:latin typeface="Roboto Condensed Bold"/>
              </a:rPr>
              <a:t>Supervisory Control and Data Acquisition (SCADA) / Industrial Control System (ICS)</a:t>
            </a:r>
          </a:p>
        </p:txBody>
      </p:sp>
      <p:sp>
        <p:nvSpPr>
          <p:cNvPr name="TextBox 9" id="9"/>
          <p:cNvSpPr txBox="true"/>
          <p:nvPr/>
        </p:nvSpPr>
        <p:spPr>
          <a:xfrm rot="0">
            <a:off x="8795563" y="4865269"/>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Energy systems range from electrical to chemical, petroleum, pipelines, nuclear, solar, hydrothermal, and more. Each of these systems has multiple systems under computer control, typically using the same types of SCADA components as other categories already discussed.</a:t>
            </a:r>
          </a:p>
        </p:txBody>
      </p:sp>
      <p:sp>
        <p:nvSpPr>
          <p:cNvPr name="TextBox 10" id="10"/>
          <p:cNvSpPr txBox="true"/>
          <p:nvPr/>
        </p:nvSpPr>
        <p:spPr>
          <a:xfrm rot="0">
            <a:off x="8795563" y="334088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ENERGY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74934"/>
            <a:ext cx="9021638" cy="1464944"/>
          </a:xfrm>
          <a:prstGeom prst="rect">
            <a:avLst/>
          </a:prstGeom>
        </p:spPr>
        <p:txBody>
          <a:bodyPr anchor="t" rtlCol="false" tIns="0" lIns="0" bIns="0" rIns="0">
            <a:spAutoFit/>
          </a:bodyPr>
          <a:lstStyle/>
          <a:p>
            <a:pPr>
              <a:lnSpc>
                <a:spcPts val="5880"/>
              </a:lnSpc>
            </a:pPr>
            <a:r>
              <a:rPr lang="en-US" sz="4200">
                <a:solidFill>
                  <a:srgbClr val="D9EAF3"/>
                </a:solidFill>
                <a:latin typeface="Roboto Condensed Bold"/>
              </a:rPr>
              <a:t>Supervisory Control and Data Acquisition (SCADA) / Industrial Control System (ICS)</a:t>
            </a:r>
          </a:p>
        </p:txBody>
      </p:sp>
      <p:sp>
        <p:nvSpPr>
          <p:cNvPr name="TextBox 9" id="9"/>
          <p:cNvSpPr txBox="true"/>
          <p:nvPr/>
        </p:nvSpPr>
        <p:spPr>
          <a:xfrm rot="0">
            <a:off x="8795563" y="4865269"/>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Logistics systems are the systems that move material from point A to point B. These systems can involve sea, surface (roads and rail), and air transport. There are two basic elements that will be under control: the transport system itself and the material being moved.</a:t>
            </a:r>
          </a:p>
        </p:txBody>
      </p:sp>
      <p:sp>
        <p:nvSpPr>
          <p:cNvPr name="TextBox 10" id="10"/>
          <p:cNvSpPr txBox="true"/>
          <p:nvPr/>
        </p:nvSpPr>
        <p:spPr>
          <a:xfrm rot="0">
            <a:off x="8795563" y="334088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LOGISTICS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59296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of Things (IoT)</a:t>
            </a:r>
          </a:p>
        </p:txBody>
      </p:sp>
      <p:sp>
        <p:nvSpPr>
          <p:cNvPr name="TextBox 9" id="9"/>
          <p:cNvSpPr txBox="true"/>
          <p:nvPr/>
        </p:nvSpPr>
        <p:spPr>
          <a:xfrm rot="0">
            <a:off x="8795563" y="1527309"/>
            <a:ext cx="3707476"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Internet</a:t>
            </a:r>
          </a:p>
        </p:txBody>
      </p:sp>
      <p:sp>
        <p:nvSpPr>
          <p:cNvPr name="TextBox 10" id="10"/>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Internet of Things (IoT) is a term used to describe a wide range of devices that connect directly via the Internet to create a distributed sensor and processing system to achieve a specific function. As opposed to general-purpose devices, like computers and networking equipment, IoT devices are purpose built; they are designed to do a specific task.</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59296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of Things (IoT)</a:t>
            </a:r>
          </a:p>
        </p:txBody>
      </p:sp>
      <p:sp>
        <p:nvSpPr>
          <p:cNvPr name="TextBox 9" id="9"/>
          <p:cNvSpPr txBox="true"/>
          <p:nvPr/>
        </p:nvSpPr>
        <p:spPr>
          <a:xfrm rot="0">
            <a:off x="8795563" y="1527309"/>
            <a:ext cx="3707476"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Internet</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Sensors are devices that measure some physical item and return data that can be used by a system. Sensors come in an endless array of sizes, shapes, and physical constraints. Sensors can be used to measure temperatures, pressures, voltages, positions, humidity levels—the list goes on. Sensors can return the data as either a digital or analog signal.</a:t>
            </a:r>
          </a:p>
        </p:txBody>
      </p:sp>
      <p:sp>
        <p:nvSpPr>
          <p:cNvPr name="TextBox 11" id="11"/>
          <p:cNvSpPr txBox="true"/>
          <p:nvPr/>
        </p:nvSpPr>
        <p:spPr>
          <a:xfrm rot="0">
            <a:off x="8795563" y="2801138"/>
            <a:ext cx="6819004"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SENSORS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59296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of Things (IoT)</a:t>
            </a:r>
          </a:p>
        </p:txBody>
      </p:sp>
      <p:sp>
        <p:nvSpPr>
          <p:cNvPr name="TextBox 9" id="9"/>
          <p:cNvSpPr txBox="true"/>
          <p:nvPr/>
        </p:nvSpPr>
        <p:spPr>
          <a:xfrm rot="0">
            <a:off x="8795563" y="1527309"/>
            <a:ext cx="3707476"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Internet</a:t>
            </a:r>
          </a:p>
        </p:txBody>
      </p:sp>
      <p:sp>
        <p:nvSpPr>
          <p:cNvPr name="TextBox 10" id="10"/>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Smart devices and devices that comprise the IoT have taken the world’s markets by storm. From key fobs that can track the location of items via GPS, to cameras that can provide surveillance, to connected household appliances, TVs, dishwashers, refrigerators, crock pots, washers, and dryers —anything with a microcontroller now seems to be connected to the Web so that it can be controlled remotely.</a:t>
            </a:r>
          </a:p>
        </p:txBody>
      </p:sp>
      <p:sp>
        <p:nvSpPr>
          <p:cNvPr name="TextBox 11" id="11"/>
          <p:cNvSpPr txBox="true"/>
          <p:nvPr/>
        </p:nvSpPr>
        <p:spPr>
          <a:xfrm rot="0">
            <a:off x="8795563" y="2801138"/>
            <a:ext cx="6819004"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SMART DEVICES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59296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of Things (IoT)</a:t>
            </a:r>
          </a:p>
        </p:txBody>
      </p:sp>
      <p:sp>
        <p:nvSpPr>
          <p:cNvPr name="TextBox 9" id="9"/>
          <p:cNvSpPr txBox="true"/>
          <p:nvPr/>
        </p:nvSpPr>
        <p:spPr>
          <a:xfrm rot="0">
            <a:off x="8795563" y="1527309"/>
            <a:ext cx="3707476"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Internet</a:t>
            </a:r>
          </a:p>
        </p:txBody>
      </p:sp>
      <p:sp>
        <p:nvSpPr>
          <p:cNvPr name="TextBox 10" id="10"/>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Wearable technologies include everything from biometric sensors measuring heart rate, to step counters measuring how far one walks, to smart watches that combine all these functions and more</a:t>
            </a:r>
          </a:p>
        </p:txBody>
      </p:sp>
      <p:sp>
        <p:nvSpPr>
          <p:cNvPr name="TextBox 11" id="11"/>
          <p:cNvSpPr txBox="true"/>
          <p:nvPr/>
        </p:nvSpPr>
        <p:spPr>
          <a:xfrm rot="0">
            <a:off x="8795563" y="2801138"/>
            <a:ext cx="6819004"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WEARABLE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59296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of Things (IoT)</a:t>
            </a:r>
          </a:p>
        </p:txBody>
      </p:sp>
      <p:sp>
        <p:nvSpPr>
          <p:cNvPr name="TextBox 9" id="9"/>
          <p:cNvSpPr txBox="true"/>
          <p:nvPr/>
        </p:nvSpPr>
        <p:spPr>
          <a:xfrm rot="0">
            <a:off x="8795563" y="1527309"/>
            <a:ext cx="3707476"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Internet</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Automation is more than just remote operation; apps such as IFTTT (If This Then That) systems can respond to changing conditions and use multiple indicators, including dates and times. Automation can improve risk because it removes errors and improves speed of response. </a:t>
            </a:r>
          </a:p>
        </p:txBody>
      </p:sp>
      <p:sp>
        <p:nvSpPr>
          <p:cNvPr name="TextBox 11" id="11"/>
          <p:cNvSpPr txBox="true"/>
          <p:nvPr/>
        </p:nvSpPr>
        <p:spPr>
          <a:xfrm rot="0">
            <a:off x="8795563" y="2801138"/>
            <a:ext cx="6819004"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FACILITIES AUTOMATION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59296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of Things (IoT)</a:t>
            </a:r>
          </a:p>
        </p:txBody>
      </p:sp>
      <p:sp>
        <p:nvSpPr>
          <p:cNvPr name="TextBox 9" id="9"/>
          <p:cNvSpPr txBox="true"/>
          <p:nvPr/>
        </p:nvSpPr>
        <p:spPr>
          <a:xfrm rot="0">
            <a:off x="8795563" y="1527309"/>
            <a:ext cx="3707476"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Internet</a:t>
            </a:r>
          </a:p>
        </p:txBody>
      </p:sp>
      <p:sp>
        <p:nvSpPr>
          <p:cNvPr name="TextBox 10" id="10"/>
          <p:cNvSpPr txBox="true"/>
          <p:nvPr/>
        </p:nvSpPr>
        <p:spPr>
          <a:xfrm rot="0">
            <a:off x="8795563" y="3841440"/>
            <a:ext cx="9205875" cy="1600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Weak defaults are a condition where default conditions are generally known, including admin account and password, leaving the system completely vulnerable to an attacker.</a:t>
            </a:r>
          </a:p>
        </p:txBody>
      </p:sp>
      <p:sp>
        <p:nvSpPr>
          <p:cNvPr name="TextBox 11" id="11"/>
          <p:cNvSpPr txBox="true"/>
          <p:nvPr/>
        </p:nvSpPr>
        <p:spPr>
          <a:xfrm rot="0">
            <a:off x="8795563" y="2801138"/>
            <a:ext cx="6819004"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WEAK DEFAULTS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779310" y="1527309"/>
            <a:ext cx="303027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Systems</a:t>
            </a:r>
          </a:p>
        </p:txBody>
      </p:sp>
      <p:sp>
        <p:nvSpPr>
          <p:cNvPr name="TextBox 9" id="9"/>
          <p:cNvSpPr txBox="true"/>
          <p:nvPr/>
        </p:nvSpPr>
        <p:spPr>
          <a:xfrm rot="0">
            <a:off x="8795563" y="1527309"/>
            <a:ext cx="419501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Specialized</a:t>
            </a:r>
          </a:p>
        </p:txBody>
      </p:sp>
      <p:sp>
        <p:nvSpPr>
          <p:cNvPr name="TextBox 10" id="10"/>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MEDICAL SYSTEMS</a:t>
            </a:r>
          </a:p>
        </p:txBody>
      </p:sp>
      <p:sp>
        <p:nvSpPr>
          <p:cNvPr name="TextBox 11" id="11"/>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Medical systems is a very diverse group—from small implantable devices, such as pacemakers, to multi-ton MRI machines. In between is a wide range of devices, from those that measure vital signs to those that actually control vital functions.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779310" y="1527309"/>
            <a:ext cx="303027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Systems</a:t>
            </a:r>
          </a:p>
        </p:txBody>
      </p:sp>
      <p:sp>
        <p:nvSpPr>
          <p:cNvPr name="TextBox 9" id="9"/>
          <p:cNvSpPr txBox="true"/>
          <p:nvPr/>
        </p:nvSpPr>
        <p:spPr>
          <a:xfrm rot="0">
            <a:off x="8795563" y="1527309"/>
            <a:ext cx="419501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Specialized</a:t>
            </a:r>
          </a:p>
        </p:txBody>
      </p:sp>
      <p:sp>
        <p:nvSpPr>
          <p:cNvPr name="TextBox 10" id="10"/>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VEHICLE SYSTEMS</a:t>
            </a:r>
          </a:p>
        </p:txBody>
      </p:sp>
      <p:sp>
        <p:nvSpPr>
          <p:cNvPr name="TextBox 11" id="11"/>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modern vehicle has not a single computer in it, but actually hundreds of them, all interconnected on a bus. The controller area network (CAN) bus is designed to allow multiple microcontrollers to communicate with each other without a central host computer.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454285" y="1527309"/>
            <a:ext cx="316028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Systems</a:t>
            </a:r>
          </a:p>
        </p:txBody>
      </p:sp>
      <p:sp>
        <p:nvSpPr>
          <p:cNvPr name="TextBox 9" id="9"/>
          <p:cNvSpPr txBox="true"/>
          <p:nvPr/>
        </p:nvSpPr>
        <p:spPr>
          <a:xfrm rot="0">
            <a:off x="8795563" y="1527309"/>
            <a:ext cx="382123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Embedded</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Embedded systems</a:t>
            </a:r>
            <a:r>
              <a:rPr lang="en-US" sz="3000">
                <a:solidFill>
                  <a:srgbClr val="FFFFFF"/>
                </a:solidFill>
                <a:latin typeface="Roboto Condensed"/>
              </a:rPr>
              <a:t> is the name given to computers that are included as an integral part of a larger system, typically hardwired in. From computer peripherals like printers, to household devices like smart TVs and thermostats, to the car you drive, embedded systems are everywhere.</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779310" y="1527309"/>
            <a:ext cx="303027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Systems</a:t>
            </a:r>
          </a:p>
        </p:txBody>
      </p:sp>
      <p:sp>
        <p:nvSpPr>
          <p:cNvPr name="TextBox 9" id="9"/>
          <p:cNvSpPr txBox="true"/>
          <p:nvPr/>
        </p:nvSpPr>
        <p:spPr>
          <a:xfrm rot="0">
            <a:off x="8795563" y="1527309"/>
            <a:ext cx="419501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Specialized</a:t>
            </a:r>
          </a:p>
        </p:txBody>
      </p:sp>
      <p:sp>
        <p:nvSpPr>
          <p:cNvPr name="TextBox 10" id="10"/>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AIRCRAFT SYSTEMS</a:t>
            </a:r>
          </a:p>
        </p:txBody>
      </p:sp>
      <p:sp>
        <p:nvSpPr>
          <p:cNvPr name="TextBox 11" id="11"/>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Aircraft also have a significant computer footprint inside, as most modern jets have what is called an “all-glass cockpit,” meaning the old individual gauges and switches have been replaced with a computer display that includes a touchscreen. This enables greater functionality and is more reliable than the older systems.</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779310" y="1527309"/>
            <a:ext cx="303027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Systems</a:t>
            </a:r>
          </a:p>
        </p:txBody>
      </p:sp>
      <p:sp>
        <p:nvSpPr>
          <p:cNvPr name="TextBox 9" id="9"/>
          <p:cNvSpPr txBox="true"/>
          <p:nvPr/>
        </p:nvSpPr>
        <p:spPr>
          <a:xfrm rot="0">
            <a:off x="8795563" y="1527309"/>
            <a:ext cx="419501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Specialized</a:t>
            </a:r>
          </a:p>
        </p:txBody>
      </p:sp>
      <p:sp>
        <p:nvSpPr>
          <p:cNvPr name="TextBox 10" id="10"/>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SMART METERS</a:t>
            </a:r>
          </a:p>
        </p:txBody>
      </p:sp>
      <p:sp>
        <p:nvSpPr>
          <p:cNvPr name="TextBox 11" id="11"/>
          <p:cNvSpPr txBox="true"/>
          <p:nvPr/>
        </p:nvSpPr>
        <p:spPr>
          <a:xfrm rot="0">
            <a:off x="8795563" y="3841440"/>
            <a:ext cx="9205875" cy="4267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Smart meters is the common name for the advanced metering infrastructure, a program initiated by the Department of Energy to bring the functionality of remote automation to meters in utilities. Real-time two-way communications, computing infrastructure to analyze the data, and a whole host of new policies and procedures to take advantage of the automation have provided a revolution in utility operations</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649300" y="1527309"/>
            <a:ext cx="3615317"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IP (VOIP)</a:t>
            </a:r>
          </a:p>
        </p:txBody>
      </p:sp>
      <p:sp>
        <p:nvSpPr>
          <p:cNvPr name="TextBox 9" id="9"/>
          <p:cNvSpPr txBox="true"/>
          <p:nvPr/>
        </p:nvSpPr>
        <p:spPr>
          <a:xfrm rot="0">
            <a:off x="8795563" y="1527309"/>
            <a:ext cx="419501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Voice Over</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Voice over IP—the transmission of voice communications over IP networks —is now a commonplace method of providing telephone services. VoIP makes telephone management as easy as an app in the enterprise, but it also brings security risks and vulnerabilities.</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419501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HVAC</a:t>
            </a:r>
          </a:p>
        </p:txBody>
      </p:sp>
      <p:sp>
        <p:nvSpPr>
          <p:cNvPr name="TextBox 9" id="9"/>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Building-automation systems, climate-control systems, and HVAC (heating, ventilation, and air conditioning) systems are all examples of systems that are managed by embedded systems. Although these systems used to be independent and stand-alone systems, the rise of hyper-connectivity has shown value in integrating them.</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419501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HVAC</a:t>
            </a:r>
          </a:p>
        </p:txBody>
      </p:sp>
      <p:sp>
        <p:nvSpPr>
          <p:cNvPr name="TextBox 9" id="9"/>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Voice over IP—the transmission of voice communications over IP networks —is now a commonplace method of providing telephone services. VoIP makes telephone management as easy as an app in the enterprise, but it also brings security risks and vulnerabilities.</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419501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DRONES</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Drones, or unmanned aerial vehicles (UAVs), represent the next frontier of flight. These machines range from the small drones that hobbyists can play with for under $300 to full-size aircraft that can fly across oceans.</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8875377" cy="2237740"/>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Multifunction printers (MFPs)</a:t>
            </a:r>
          </a:p>
        </p:txBody>
      </p:sp>
      <p:sp>
        <p:nvSpPr>
          <p:cNvPr name="TextBox 9" id="9"/>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Multifunction printers (MFPs), which combine a printer, scanner, and fax, have embedded compute power to act as a print server, manage the actual printing or scanning process, and allow complete network connectivity. These devices communicate in a bidirectional fashion, accepting print job</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8875377" cy="2237740"/>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Real-time operating systems (RTOSs) </a:t>
            </a:r>
          </a:p>
        </p:txBody>
      </p:sp>
      <p:sp>
        <p:nvSpPr>
          <p:cNvPr name="TextBox 9" id="9"/>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Real-time operating systems (RTOSs) are designed for devices where the processing must occur in real time and data cannot be queued or buffered for any significant length of time. RTOSs are not general-purpose machines but are programmed for a specific purpose.</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887537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Surveillance systems</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Digital surveillance systems have entered the computing world through a couple of different portals. There is the world of high-end digital cameras that have networking stacks, image processors, and even 4K video feeds.</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887537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System on a chip (SoC) </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System on a chip (SoC) refers to a complete computer system miniaturized on a single integrated circuit, designed to provide the full functionality of a computing platform on a single chip. This includes networking and graphics display.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4">
              <a:extLst>
                <a:ext uri="{96DAC541-7B7A-43D3-8B79-37D633B846F1}">
                  <asvg:svgBlip xmlns:asvg="http://schemas.microsoft.com/office/drawing/2016/SVG/main" r:embed="rId5"/>
                </a:ext>
              </a:extLst>
            </a:blip>
            <a:stretch>
              <a:fillRect l="0" t="0" r="0" b="-44624"/>
            </a:stretch>
          </a:blipFill>
        </p:spPr>
      </p:sp>
      <p:sp>
        <p:nvSpPr>
          <p:cNvPr name="Freeform 4" id="4"/>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4">
              <a:extLst>
                <a:ext uri="{96DAC541-7B7A-43D3-8B79-37D633B846F1}">
                  <asvg:svgBlip xmlns:asvg="http://schemas.microsoft.com/office/drawing/2016/SVG/main" r:embed="rId5"/>
                </a:ext>
              </a:extLst>
            </a:blip>
            <a:stretch>
              <a:fillRect l="0" t="0" r="0" b="-81120"/>
            </a:stretch>
          </a:blipFill>
        </p:spPr>
      </p:sp>
      <p:sp>
        <p:nvSpPr>
          <p:cNvPr name="Freeform 5" id="5"/>
          <p:cNvSpPr/>
          <p:nvPr/>
        </p:nvSpPr>
        <p:spPr>
          <a:xfrm flipH="false" flipV="false" rot="0">
            <a:off x="1430027" y="2631574"/>
            <a:ext cx="5928926" cy="4500055"/>
          </a:xfrm>
          <a:custGeom>
            <a:avLst/>
            <a:gdLst/>
            <a:ahLst/>
            <a:cxnLst/>
            <a:rect r="r" b="b" t="t" l="l"/>
            <a:pathLst>
              <a:path h="4500055" w="5928926">
                <a:moveTo>
                  <a:pt x="0" y="0"/>
                </a:moveTo>
                <a:lnTo>
                  <a:pt x="5928927" y="0"/>
                </a:lnTo>
                <a:lnTo>
                  <a:pt x="5928927" y="4500055"/>
                </a:lnTo>
                <a:lnTo>
                  <a:pt x="0" y="4500055"/>
                </a:lnTo>
                <a:lnTo>
                  <a:pt x="0" y="0"/>
                </a:lnTo>
                <a:close/>
              </a:path>
            </a:pathLst>
          </a:custGeom>
          <a:blipFill>
            <a:blip r:embed="rId6"/>
            <a:stretch>
              <a:fillRect l="0" t="0" r="0" b="0"/>
            </a:stretch>
          </a:blipFill>
        </p:spPr>
      </p:sp>
      <p:sp>
        <p:nvSpPr>
          <p:cNvPr name="TextBox 6" id="6"/>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RASPBERRY PI</a:t>
            </a:r>
          </a:p>
        </p:txBody>
      </p:sp>
      <p:sp>
        <p:nvSpPr>
          <p:cNvPr name="TextBox 7" id="7"/>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Raspberry Pi is a highly successful, low-cost, single-board computer. Millions of these devices have found their way into a wide range of applications—from use by hobbyists to prototype engineers, and even as production elements in some cases.</a:t>
            </a:r>
          </a:p>
        </p:txBody>
      </p:sp>
      <p:sp>
        <p:nvSpPr>
          <p:cNvPr name="TextBox 8" id="8"/>
          <p:cNvSpPr txBox="true"/>
          <p:nvPr/>
        </p:nvSpPr>
        <p:spPr>
          <a:xfrm rot="0">
            <a:off x="12454285" y="1527309"/>
            <a:ext cx="316028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Systems</a:t>
            </a:r>
          </a:p>
        </p:txBody>
      </p:sp>
      <p:sp>
        <p:nvSpPr>
          <p:cNvPr name="TextBox 9" id="9"/>
          <p:cNvSpPr txBox="true"/>
          <p:nvPr/>
        </p:nvSpPr>
        <p:spPr>
          <a:xfrm rot="0">
            <a:off x="8795563" y="1527309"/>
            <a:ext cx="382123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Embedded</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10029216" cy="1047750"/>
          </a:xfrm>
          <a:prstGeom prst="rect">
            <a:avLst/>
          </a:prstGeom>
        </p:spPr>
        <p:txBody>
          <a:bodyPr anchor="t" rtlCol="false" tIns="0" lIns="0" bIns="0" rIns="0">
            <a:spAutoFit/>
          </a:bodyPr>
          <a:lstStyle/>
          <a:p>
            <a:pPr>
              <a:lnSpc>
                <a:spcPts val="8400"/>
              </a:lnSpc>
            </a:pPr>
            <a:r>
              <a:rPr lang="en-US" sz="6000">
                <a:solidFill>
                  <a:srgbClr val="D9EAF3"/>
                </a:solidFill>
                <a:latin typeface="Roboto Condensed Bold"/>
              </a:rPr>
              <a:t>Communication Consideration</a:t>
            </a:r>
          </a:p>
        </p:txBody>
      </p:sp>
      <p:sp>
        <p:nvSpPr>
          <p:cNvPr name="TextBox 9" id="9"/>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5G</a:t>
            </a:r>
          </a:p>
        </p:txBody>
      </p:sp>
      <p:sp>
        <p:nvSpPr>
          <p:cNvPr name="TextBox 10" id="10"/>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5G is the latest generation mobile radio-based network. It is designed to connect virtually everyone and everything together, including machines, objects, and devices, with a focus on higher data speeds and bandwidth.</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10029216" cy="1047750"/>
          </a:xfrm>
          <a:prstGeom prst="rect">
            <a:avLst/>
          </a:prstGeom>
        </p:spPr>
        <p:txBody>
          <a:bodyPr anchor="t" rtlCol="false" tIns="0" lIns="0" bIns="0" rIns="0">
            <a:spAutoFit/>
          </a:bodyPr>
          <a:lstStyle/>
          <a:p>
            <a:pPr>
              <a:lnSpc>
                <a:spcPts val="8400"/>
              </a:lnSpc>
            </a:pPr>
            <a:r>
              <a:rPr lang="en-US" sz="6000">
                <a:solidFill>
                  <a:srgbClr val="D9EAF3"/>
                </a:solidFill>
                <a:latin typeface="Roboto Condensed Bold"/>
              </a:rPr>
              <a:t>Communication Consideration</a:t>
            </a:r>
          </a:p>
        </p:txBody>
      </p:sp>
      <p:sp>
        <p:nvSpPr>
          <p:cNvPr name="TextBox 9" id="9"/>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NARROW-BAND RADIO</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Narrow-band radio communications use narrow bands of frequencies for low-data-rate communications. While a low data rate may seem to be a big problem, not all systems have high-data-rate needs, and narrow-band radio offers advantages in range and power utilization.</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10029216" cy="1047750"/>
          </a:xfrm>
          <a:prstGeom prst="rect">
            <a:avLst/>
          </a:prstGeom>
        </p:spPr>
        <p:txBody>
          <a:bodyPr anchor="t" rtlCol="false" tIns="0" lIns="0" bIns="0" rIns="0">
            <a:spAutoFit/>
          </a:bodyPr>
          <a:lstStyle/>
          <a:p>
            <a:pPr>
              <a:lnSpc>
                <a:spcPts val="8400"/>
              </a:lnSpc>
            </a:pPr>
            <a:r>
              <a:rPr lang="en-US" sz="6000">
                <a:solidFill>
                  <a:srgbClr val="D9EAF3"/>
                </a:solidFill>
                <a:latin typeface="Roboto Condensed Bold"/>
              </a:rPr>
              <a:t>Communication Consideration</a:t>
            </a:r>
          </a:p>
        </p:txBody>
      </p:sp>
      <p:sp>
        <p:nvSpPr>
          <p:cNvPr name="TextBox 9" id="9"/>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BASEBAND RADIO</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Baseband radio refers to the signal that is being transmitted and represents a single channel of communication. Broadband radio is when multiple signals are bundled together for transmission, and equipment is typically required to separate out the individual communications.</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10029216" cy="1047750"/>
          </a:xfrm>
          <a:prstGeom prst="rect">
            <a:avLst/>
          </a:prstGeom>
        </p:spPr>
        <p:txBody>
          <a:bodyPr anchor="t" rtlCol="false" tIns="0" lIns="0" bIns="0" rIns="0">
            <a:spAutoFit/>
          </a:bodyPr>
          <a:lstStyle/>
          <a:p>
            <a:pPr>
              <a:lnSpc>
                <a:spcPts val="8400"/>
              </a:lnSpc>
            </a:pPr>
            <a:r>
              <a:rPr lang="en-US" sz="6000">
                <a:solidFill>
                  <a:srgbClr val="D9EAF3"/>
                </a:solidFill>
                <a:latin typeface="Roboto Condensed Bold"/>
              </a:rPr>
              <a:t>Communication Consideration</a:t>
            </a:r>
          </a:p>
        </p:txBody>
      </p:sp>
      <p:sp>
        <p:nvSpPr>
          <p:cNvPr name="TextBox 9" id="9"/>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SIM CARD</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subscriber identity module (SIM) card is a device used to hold key information needed to conduct communications across telecommunication networks. A SIM card provides a means of identifying users and other key items of information when using telecommunication networks.</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10029216" cy="1047750"/>
          </a:xfrm>
          <a:prstGeom prst="rect">
            <a:avLst/>
          </a:prstGeom>
        </p:spPr>
        <p:txBody>
          <a:bodyPr anchor="t" rtlCol="false" tIns="0" lIns="0" bIns="0" rIns="0">
            <a:spAutoFit/>
          </a:bodyPr>
          <a:lstStyle/>
          <a:p>
            <a:pPr>
              <a:lnSpc>
                <a:spcPts val="8400"/>
              </a:lnSpc>
            </a:pPr>
            <a:r>
              <a:rPr lang="en-US" sz="6000">
                <a:solidFill>
                  <a:srgbClr val="D9EAF3"/>
                </a:solidFill>
                <a:latin typeface="Roboto Condensed Bold"/>
              </a:rPr>
              <a:t>Communication Consideration</a:t>
            </a:r>
          </a:p>
        </p:txBody>
      </p:sp>
      <p:sp>
        <p:nvSpPr>
          <p:cNvPr name="TextBox 9" id="9"/>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ZIGBEE </a:t>
            </a:r>
          </a:p>
        </p:txBody>
      </p:sp>
      <p:sp>
        <p:nvSpPr>
          <p:cNvPr name="TextBox 10" id="10"/>
          <p:cNvSpPr txBox="true"/>
          <p:nvPr/>
        </p:nvSpPr>
        <p:spPr>
          <a:xfrm rot="0">
            <a:off x="8795563" y="3841440"/>
            <a:ext cx="9205875" cy="1066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Zigbee is a low-power mesh radio service used to connect sensors and basic devices.</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5383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Constraints</a:t>
            </a:r>
          </a:p>
        </p:txBody>
      </p:sp>
      <p:sp>
        <p:nvSpPr>
          <p:cNvPr name="TextBox 9" id="9"/>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POWER</a:t>
            </a:r>
          </a:p>
        </p:txBody>
      </p:sp>
      <p:sp>
        <p:nvSpPr>
          <p:cNvPr name="TextBox 10" id="10"/>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Power is a key driver in many embedded and specialized systems because it is a true limiter. When the power supply is interrupted and no backup power supply exists, the device stops functioning. </a:t>
            </a: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5383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Constraints</a:t>
            </a:r>
          </a:p>
        </p:txBody>
      </p:sp>
      <p:sp>
        <p:nvSpPr>
          <p:cNvPr name="TextBox 9" id="9"/>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COMPUTE </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compute capability of embedded and specialized systems is another key component that is matched to the task the device is designed to accomplish. Compute performance is one of the major elements in the power equation, and excess compute capacity results in more power drain and less useful life on a battery charge</a:t>
            </a: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5383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Constraints</a:t>
            </a:r>
          </a:p>
        </p:txBody>
      </p:sp>
      <p:sp>
        <p:nvSpPr>
          <p:cNvPr name="TextBox 9" id="9"/>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NETWORK</a:t>
            </a:r>
          </a:p>
        </p:txBody>
      </p:sp>
      <p:sp>
        <p:nvSpPr>
          <p:cNvPr name="TextBox 10" id="10"/>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Network limitations are due to constraints from power and connectivity. Without direct connectivity, networking requires a radio transceiver, and this increases power demands. Therefore, where networking is needed, it comes at a cost.</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5383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Constraints</a:t>
            </a:r>
          </a:p>
        </p:txBody>
      </p:sp>
      <p:sp>
        <p:nvSpPr>
          <p:cNvPr name="TextBox 9" id="9"/>
          <p:cNvSpPr txBox="true"/>
          <p:nvPr/>
        </p:nvSpPr>
        <p:spPr>
          <a:xfrm rot="0">
            <a:off x="8795563" y="2801138"/>
            <a:ext cx="7286522"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CRYPTOGRAPHIC FUNCTIONS </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Cryptographic functions can be essential to secure data during transmission, but this functionality comes at a price. The level of computational resources for crypto functions can be substantial, thus becoming a constraint on the overall system.</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5383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Constraints</a:t>
            </a:r>
          </a:p>
        </p:txBody>
      </p:sp>
      <p:sp>
        <p:nvSpPr>
          <p:cNvPr name="TextBox 9" id="9"/>
          <p:cNvSpPr txBox="true"/>
          <p:nvPr/>
        </p:nvSpPr>
        <p:spPr>
          <a:xfrm rot="0">
            <a:off x="8795563" y="2801138"/>
            <a:ext cx="7286522"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INABILITY TO PATCH</a:t>
            </a:r>
          </a:p>
        </p:txBody>
      </p:sp>
      <p:sp>
        <p:nvSpPr>
          <p:cNvPr name="TextBox 10" id="10"/>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inability to patch an item represents a security risk and a constraint. This is typically caused by a series of design decisions predicated on producing items that are not computers but rather single-purpose devices.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4">
              <a:extLst>
                <a:ext uri="{96DAC541-7B7A-43D3-8B79-37D633B846F1}">
                  <asvg:svgBlip xmlns:asvg="http://schemas.microsoft.com/office/drawing/2016/SVG/main" r:embed="rId5"/>
                </a:ext>
              </a:extLst>
            </a:blip>
            <a:stretch>
              <a:fillRect l="0" t="0" r="0" b="-44624"/>
            </a:stretch>
          </a:blipFill>
        </p:spPr>
      </p:sp>
      <p:sp>
        <p:nvSpPr>
          <p:cNvPr name="Freeform 4" id="4"/>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4">
              <a:extLst>
                <a:ext uri="{96DAC541-7B7A-43D3-8B79-37D633B846F1}">
                  <asvg:svgBlip xmlns:asvg="http://schemas.microsoft.com/office/drawing/2016/SVG/main" r:embed="rId5"/>
                </a:ext>
              </a:extLst>
            </a:blip>
            <a:stretch>
              <a:fillRect l="0" t="0" r="0" b="-81120"/>
            </a:stretch>
          </a:blipFill>
        </p:spPr>
      </p:sp>
      <p:sp>
        <p:nvSpPr>
          <p:cNvPr name="Freeform 5" id="5"/>
          <p:cNvSpPr/>
          <p:nvPr/>
        </p:nvSpPr>
        <p:spPr>
          <a:xfrm flipH="false" flipV="false" rot="0">
            <a:off x="1430027" y="3531388"/>
            <a:ext cx="5960522" cy="3337892"/>
          </a:xfrm>
          <a:custGeom>
            <a:avLst/>
            <a:gdLst/>
            <a:ahLst/>
            <a:cxnLst/>
            <a:rect r="r" b="b" t="t" l="l"/>
            <a:pathLst>
              <a:path h="3337892" w="5960522">
                <a:moveTo>
                  <a:pt x="0" y="0"/>
                </a:moveTo>
                <a:lnTo>
                  <a:pt x="5960522" y="0"/>
                </a:lnTo>
                <a:lnTo>
                  <a:pt x="5960522" y="3337892"/>
                </a:lnTo>
                <a:lnTo>
                  <a:pt x="0" y="3337892"/>
                </a:lnTo>
                <a:lnTo>
                  <a:pt x="0" y="0"/>
                </a:lnTo>
                <a:close/>
              </a:path>
            </a:pathLst>
          </a:custGeom>
          <a:blipFill>
            <a:blip r:embed="rId6"/>
            <a:stretch>
              <a:fillRect l="0" t="0" r="0" b="0"/>
            </a:stretch>
          </a:blipFill>
        </p:spPr>
      </p:sp>
      <p:sp>
        <p:nvSpPr>
          <p:cNvPr name="TextBox 6" id="6"/>
          <p:cNvSpPr txBox="true"/>
          <p:nvPr/>
        </p:nvSpPr>
        <p:spPr>
          <a:xfrm rot="0">
            <a:off x="8795563" y="2801138"/>
            <a:ext cx="6819004" cy="138430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FIELD PROGRAMMABLE GATE ARRAYS (FPGAS)</a:t>
            </a:r>
          </a:p>
        </p:txBody>
      </p:sp>
      <p:sp>
        <p:nvSpPr>
          <p:cNvPr name="TextBox 7" id="7"/>
          <p:cNvSpPr txBox="true"/>
          <p:nvPr/>
        </p:nvSpPr>
        <p:spPr>
          <a:xfrm rot="0">
            <a:off x="8795563" y="4356888"/>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Field programmable gate arrays (FPGAs) are electronic circuits that are programmed to perform a specific function. These semiconductor devices are based around a matrix of configurable logic blocks (CLBs) that are connected via programmable interconnects, and in essence the logic is programmed before use.</a:t>
            </a:r>
          </a:p>
        </p:txBody>
      </p:sp>
      <p:sp>
        <p:nvSpPr>
          <p:cNvPr name="TextBox 8" id="8"/>
          <p:cNvSpPr txBox="true"/>
          <p:nvPr/>
        </p:nvSpPr>
        <p:spPr>
          <a:xfrm rot="0">
            <a:off x="12454285" y="1527309"/>
            <a:ext cx="316028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Systems</a:t>
            </a:r>
          </a:p>
        </p:txBody>
      </p:sp>
      <p:sp>
        <p:nvSpPr>
          <p:cNvPr name="TextBox 9" id="9"/>
          <p:cNvSpPr txBox="true"/>
          <p:nvPr/>
        </p:nvSpPr>
        <p:spPr>
          <a:xfrm rot="0">
            <a:off x="8795563" y="1527309"/>
            <a:ext cx="382123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Embedded</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5383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Constraints</a:t>
            </a:r>
          </a:p>
        </p:txBody>
      </p:sp>
      <p:sp>
        <p:nvSpPr>
          <p:cNvPr name="TextBox 9" id="9"/>
          <p:cNvSpPr txBox="true"/>
          <p:nvPr/>
        </p:nvSpPr>
        <p:spPr>
          <a:xfrm rot="0">
            <a:off x="8795563" y="2801138"/>
            <a:ext cx="7286522"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AUTHENTICATION </a:t>
            </a:r>
          </a:p>
        </p:txBody>
      </p:sp>
      <p:sp>
        <p:nvSpPr>
          <p:cNvPr name="TextBox 10" id="10"/>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Authentication is an important predicate to security functionality. The definitions of confidentiality, integrity, and many other security attributes have the term authenticated user in them. This make authentication an important property, but given the non-computer ecosystem in which most specialized and embedded devices function, there is a problem with directly adopting the concept of authentication.</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5383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Constraints</a:t>
            </a:r>
          </a:p>
        </p:txBody>
      </p:sp>
      <p:sp>
        <p:nvSpPr>
          <p:cNvPr name="TextBox 9" id="9"/>
          <p:cNvSpPr txBox="true"/>
          <p:nvPr/>
        </p:nvSpPr>
        <p:spPr>
          <a:xfrm rot="0">
            <a:off x="8795563" y="2801138"/>
            <a:ext cx="7286522"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RANGE</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In most cases, range is a function of power—one of the true limitations of many specialized and embedded systems. One of the challenges of IoT deployments is getting them to the Internet, because there range is unlimited. However, this comes at the cost of security/risk.</a:t>
            </a: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5383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Constraints</a:t>
            </a:r>
          </a:p>
        </p:txBody>
      </p:sp>
      <p:sp>
        <p:nvSpPr>
          <p:cNvPr name="TextBox 9" id="9"/>
          <p:cNvSpPr txBox="true"/>
          <p:nvPr/>
        </p:nvSpPr>
        <p:spPr>
          <a:xfrm rot="0">
            <a:off x="8795563" y="2801138"/>
            <a:ext cx="7286522"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COST</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whole purpose behind developing specialized/embedded systems is that the value is there. The functionality return for the cost of the unit justifies the design and deployment, so cost is to a degree baked in. So, rather than viewing cost as a constraint, it is the factor that drives the creation of these solutions.</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5383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Constraints</a:t>
            </a:r>
          </a:p>
        </p:txBody>
      </p:sp>
      <p:sp>
        <p:nvSpPr>
          <p:cNvPr name="TextBox 9" id="9"/>
          <p:cNvSpPr txBox="true"/>
          <p:nvPr/>
        </p:nvSpPr>
        <p:spPr>
          <a:xfrm rot="0">
            <a:off x="8795563" y="2801138"/>
            <a:ext cx="7286522"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IMPLIED TRUST</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Implied trust, by definition, is trust that has not been specifically set up but yet exists. This is almost a given in many specialized systems because they are not intended or designed to be general-purpose compute devices; therefore, the thought processes associated with regular trust vis-à-vis computers and the Internet do not exist. </a:t>
            </a: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0">
            <a:off x="10283949" y="-5270406"/>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2352530"/>
            <a:ext cx="4084047"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Thank</a:t>
            </a:r>
          </a:p>
        </p:txBody>
      </p:sp>
      <p:sp>
        <p:nvSpPr>
          <p:cNvPr name="TextBox 5" id="5"/>
          <p:cNvSpPr txBox="true"/>
          <p:nvPr/>
        </p:nvSpPr>
        <p:spPr>
          <a:xfrm rot="0">
            <a:off x="1028700" y="3668462"/>
            <a:ext cx="4084047"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You</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4">
              <a:extLst>
                <a:ext uri="{96DAC541-7B7A-43D3-8B79-37D633B846F1}">
                  <asvg:svgBlip xmlns:asvg="http://schemas.microsoft.com/office/drawing/2016/SVG/main" r:embed="rId5"/>
                </a:ext>
              </a:extLst>
            </a:blip>
            <a:stretch>
              <a:fillRect l="0" t="0" r="0" b="-44624"/>
            </a:stretch>
          </a:blipFill>
        </p:spPr>
      </p:sp>
      <p:sp>
        <p:nvSpPr>
          <p:cNvPr name="Freeform 4" id="4"/>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4">
              <a:extLst>
                <a:ext uri="{96DAC541-7B7A-43D3-8B79-37D633B846F1}">
                  <asvg:svgBlip xmlns:asvg="http://schemas.microsoft.com/office/drawing/2016/SVG/main" r:embed="rId5"/>
                </a:ext>
              </a:extLst>
            </a:blip>
            <a:stretch>
              <a:fillRect l="0" t="0" r="0" b="-81120"/>
            </a:stretch>
          </a:blipFill>
        </p:spPr>
      </p:sp>
      <p:sp>
        <p:nvSpPr>
          <p:cNvPr name="Freeform 5" id="5"/>
          <p:cNvSpPr/>
          <p:nvPr/>
        </p:nvSpPr>
        <p:spPr>
          <a:xfrm flipH="false" flipV="false" rot="0">
            <a:off x="931192" y="2146117"/>
            <a:ext cx="6923286" cy="5088804"/>
          </a:xfrm>
          <a:custGeom>
            <a:avLst/>
            <a:gdLst/>
            <a:ahLst/>
            <a:cxnLst/>
            <a:rect r="r" b="b" t="t" l="l"/>
            <a:pathLst>
              <a:path h="5088804" w="6923286">
                <a:moveTo>
                  <a:pt x="0" y="0"/>
                </a:moveTo>
                <a:lnTo>
                  <a:pt x="6923287" y="0"/>
                </a:lnTo>
                <a:lnTo>
                  <a:pt x="6923287" y="5088804"/>
                </a:lnTo>
                <a:lnTo>
                  <a:pt x="0" y="5088804"/>
                </a:lnTo>
                <a:lnTo>
                  <a:pt x="0" y="0"/>
                </a:lnTo>
                <a:close/>
              </a:path>
            </a:pathLst>
          </a:custGeom>
          <a:blipFill>
            <a:blip r:embed="rId6"/>
            <a:stretch>
              <a:fillRect l="0" t="0" r="0" b="0"/>
            </a:stretch>
          </a:blipFill>
        </p:spPr>
      </p:sp>
      <p:sp>
        <p:nvSpPr>
          <p:cNvPr name="TextBox 6" id="6"/>
          <p:cNvSpPr txBox="true"/>
          <p:nvPr/>
        </p:nvSpPr>
        <p:spPr>
          <a:xfrm rot="0">
            <a:off x="8795563" y="2801138"/>
            <a:ext cx="6819004"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ARDUINO</a:t>
            </a:r>
          </a:p>
        </p:txBody>
      </p:sp>
      <p:sp>
        <p:nvSpPr>
          <p:cNvPr name="TextBox 7" id="7"/>
          <p:cNvSpPr txBox="true"/>
          <p:nvPr/>
        </p:nvSpPr>
        <p:spPr>
          <a:xfrm rot="0">
            <a:off x="8795563" y="4356888"/>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Arduino is a single-board microcontroller, not a full-fledged computer like the Raspberry Pi. The Arduino is simpler, designed to provide computer control to hardware projects without the overhead of a full computer, OS, and so on.</a:t>
            </a:r>
          </a:p>
        </p:txBody>
      </p:sp>
      <p:sp>
        <p:nvSpPr>
          <p:cNvPr name="TextBox 8" id="8"/>
          <p:cNvSpPr txBox="true"/>
          <p:nvPr/>
        </p:nvSpPr>
        <p:spPr>
          <a:xfrm rot="0">
            <a:off x="12454285" y="1527309"/>
            <a:ext cx="316028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Systems</a:t>
            </a:r>
          </a:p>
        </p:txBody>
      </p:sp>
      <p:sp>
        <p:nvSpPr>
          <p:cNvPr name="TextBox 9" id="9"/>
          <p:cNvSpPr txBox="true"/>
          <p:nvPr/>
        </p:nvSpPr>
        <p:spPr>
          <a:xfrm rot="0">
            <a:off x="8795563" y="1527309"/>
            <a:ext cx="382123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Embedded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74934"/>
            <a:ext cx="9021638" cy="1464944"/>
          </a:xfrm>
          <a:prstGeom prst="rect">
            <a:avLst/>
          </a:prstGeom>
        </p:spPr>
        <p:txBody>
          <a:bodyPr anchor="t" rtlCol="false" tIns="0" lIns="0" bIns="0" rIns="0">
            <a:spAutoFit/>
          </a:bodyPr>
          <a:lstStyle/>
          <a:p>
            <a:pPr>
              <a:lnSpc>
                <a:spcPts val="5880"/>
              </a:lnSpc>
            </a:pPr>
            <a:r>
              <a:rPr lang="en-US" sz="4200">
                <a:solidFill>
                  <a:srgbClr val="D9EAF3"/>
                </a:solidFill>
                <a:latin typeface="Roboto Condensed Bold"/>
              </a:rPr>
              <a:t>Supervisory Control and Data Acquisition (SCADA) / Industrial Control System (ICS)</a:t>
            </a:r>
          </a:p>
        </p:txBody>
      </p:sp>
      <p:sp>
        <p:nvSpPr>
          <p:cNvPr name="TextBox 9" id="9"/>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SCADA systems have their own smart components, each of which is an example of an embedded system. Together they form a SCADA system, which can control manufacturing plants, traffic lights, refineries, energy networks, water plants, building automation and environmental controls, and a host of other systems.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74934"/>
            <a:ext cx="9021638" cy="1464944"/>
          </a:xfrm>
          <a:prstGeom prst="rect">
            <a:avLst/>
          </a:prstGeom>
        </p:spPr>
        <p:txBody>
          <a:bodyPr anchor="t" rtlCol="false" tIns="0" lIns="0" bIns="0" rIns="0">
            <a:spAutoFit/>
          </a:bodyPr>
          <a:lstStyle/>
          <a:p>
            <a:pPr>
              <a:lnSpc>
                <a:spcPts val="5880"/>
              </a:lnSpc>
            </a:pPr>
            <a:r>
              <a:rPr lang="en-US" sz="4200">
                <a:solidFill>
                  <a:srgbClr val="D9EAF3"/>
                </a:solidFill>
                <a:latin typeface="Roboto Condensed Bold"/>
              </a:rPr>
              <a:t>Supervisory Control and Data Acquisition (SCADA) / Industrial Control System (ICS)</a:t>
            </a:r>
          </a:p>
        </p:txBody>
      </p:sp>
      <p:sp>
        <p:nvSpPr>
          <p:cNvPr name="TextBox 9" id="9"/>
          <p:cNvSpPr txBox="true"/>
          <p:nvPr/>
        </p:nvSpPr>
        <p:spPr>
          <a:xfrm rot="0">
            <a:off x="8795563" y="4865269"/>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SCADA systems find many uses in </a:t>
            </a:r>
            <a:r>
              <a:rPr lang="en-US" sz="3000">
                <a:solidFill>
                  <a:srgbClr val="FFFFFF"/>
                </a:solidFill>
                <a:latin typeface="Roboto Condensed Italics"/>
              </a:rPr>
              <a:t>facilities</a:t>
            </a:r>
            <a:r>
              <a:rPr lang="en-US" sz="3000">
                <a:solidFill>
                  <a:srgbClr val="FFFFFF"/>
                </a:solidFill>
                <a:latin typeface="Roboto Condensed"/>
              </a:rPr>
              <a:t>, ranging from the building automation systems of the HVAC system, to pumps for water pressure, escalators and elevators, and fire alarms—the lists just keep going on. </a:t>
            </a:r>
          </a:p>
        </p:txBody>
      </p:sp>
      <p:sp>
        <p:nvSpPr>
          <p:cNvPr name="TextBox 10" id="10"/>
          <p:cNvSpPr txBox="true"/>
          <p:nvPr/>
        </p:nvSpPr>
        <p:spPr>
          <a:xfrm rot="0">
            <a:off x="8795563" y="334088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FACILITIES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74934"/>
            <a:ext cx="9021638" cy="1464944"/>
          </a:xfrm>
          <a:prstGeom prst="rect">
            <a:avLst/>
          </a:prstGeom>
        </p:spPr>
        <p:txBody>
          <a:bodyPr anchor="t" rtlCol="false" tIns="0" lIns="0" bIns="0" rIns="0">
            <a:spAutoFit/>
          </a:bodyPr>
          <a:lstStyle/>
          <a:p>
            <a:pPr>
              <a:lnSpc>
                <a:spcPts val="5880"/>
              </a:lnSpc>
            </a:pPr>
            <a:r>
              <a:rPr lang="en-US" sz="4200">
                <a:solidFill>
                  <a:srgbClr val="D9EAF3"/>
                </a:solidFill>
                <a:latin typeface="Roboto Condensed Bold"/>
              </a:rPr>
              <a:t>Supervisory Control and Data Acquisition (SCADA) / Industrial Control System (ICS)</a:t>
            </a:r>
          </a:p>
        </p:txBody>
      </p:sp>
      <p:sp>
        <p:nvSpPr>
          <p:cNvPr name="TextBox 9" id="9"/>
          <p:cNvSpPr txBox="true"/>
          <p:nvPr/>
        </p:nvSpPr>
        <p:spPr>
          <a:xfrm rot="0">
            <a:off x="8795563" y="4865269"/>
            <a:ext cx="9205875" cy="1600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Industrial facilities have some of the same needs as other facilities—the computer control of various processes, such as security, environmental monitoring, fire alarms, and more.</a:t>
            </a:r>
          </a:p>
        </p:txBody>
      </p:sp>
      <p:sp>
        <p:nvSpPr>
          <p:cNvPr name="TextBox 10" id="10"/>
          <p:cNvSpPr txBox="true"/>
          <p:nvPr/>
        </p:nvSpPr>
        <p:spPr>
          <a:xfrm rot="0">
            <a:off x="8795563" y="334088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INDUSTRIAL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74934"/>
            <a:ext cx="9021638" cy="1464944"/>
          </a:xfrm>
          <a:prstGeom prst="rect">
            <a:avLst/>
          </a:prstGeom>
        </p:spPr>
        <p:txBody>
          <a:bodyPr anchor="t" rtlCol="false" tIns="0" lIns="0" bIns="0" rIns="0">
            <a:spAutoFit/>
          </a:bodyPr>
          <a:lstStyle/>
          <a:p>
            <a:pPr>
              <a:lnSpc>
                <a:spcPts val="5880"/>
              </a:lnSpc>
            </a:pPr>
            <a:r>
              <a:rPr lang="en-US" sz="4200">
                <a:solidFill>
                  <a:srgbClr val="D9EAF3"/>
                </a:solidFill>
                <a:latin typeface="Roboto Condensed Bold"/>
              </a:rPr>
              <a:t>Supervisory Control and Data Acquisition (SCADA) / Industrial Control System (ICS)</a:t>
            </a:r>
          </a:p>
        </p:txBody>
      </p:sp>
      <p:sp>
        <p:nvSpPr>
          <p:cNvPr name="TextBox 9" id="9"/>
          <p:cNvSpPr txBox="true"/>
          <p:nvPr/>
        </p:nvSpPr>
        <p:spPr>
          <a:xfrm rot="0">
            <a:off x="8795563" y="4865269"/>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Manufacturing systems add another layer of computer-controlled processes to the industrial/facility mix—those of the actual manufacturing process itself. Manufacturing equipment is commonly computer controlled, using devices such as programmable logic controllers (PLCs), to execute a process-specific set of instructions based on sensor readings and actuator settings. </a:t>
            </a:r>
          </a:p>
        </p:txBody>
      </p:sp>
      <p:sp>
        <p:nvSpPr>
          <p:cNvPr name="TextBox 10" id="10"/>
          <p:cNvSpPr txBox="true"/>
          <p:nvPr/>
        </p:nvSpPr>
        <p:spPr>
          <a:xfrm rot="0">
            <a:off x="8795563" y="334088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MANUFACTURING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DAF_d1sX4QU</dc:identifier>
  <dcterms:modified xsi:type="dcterms:W3CDTF">2011-08-01T06:04:30Z</dcterms:modified>
  <cp:revision>1</cp:revision>
  <dc:title>ITP63 Chapter 14</dc:title>
</cp:coreProperties>
</file>

<file path=docProps/thumbnail.jpeg>
</file>